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7" r:id="rId2"/>
    <p:sldId id="399" r:id="rId3"/>
    <p:sldId id="400" r:id="rId4"/>
    <p:sldId id="401" r:id="rId5"/>
    <p:sldId id="435" r:id="rId6"/>
    <p:sldId id="402" r:id="rId7"/>
    <p:sldId id="419" r:id="rId8"/>
    <p:sldId id="403" r:id="rId9"/>
    <p:sldId id="405" r:id="rId10"/>
    <p:sldId id="420" r:id="rId11"/>
    <p:sldId id="408" r:id="rId12"/>
    <p:sldId id="409" r:id="rId13"/>
    <p:sldId id="421" r:id="rId14"/>
    <p:sldId id="422" r:id="rId15"/>
    <p:sldId id="434" r:id="rId16"/>
    <p:sldId id="423" r:id="rId17"/>
    <p:sldId id="410" r:id="rId18"/>
    <p:sldId id="411" r:id="rId19"/>
    <p:sldId id="413" r:id="rId20"/>
    <p:sldId id="433" r:id="rId21"/>
    <p:sldId id="424" r:id="rId22"/>
    <p:sldId id="425" r:id="rId23"/>
    <p:sldId id="416" r:id="rId24"/>
    <p:sldId id="417" r:id="rId25"/>
    <p:sldId id="418" r:id="rId26"/>
    <p:sldId id="427" r:id="rId27"/>
    <p:sldId id="428" r:id="rId28"/>
    <p:sldId id="429" r:id="rId29"/>
    <p:sldId id="431" r:id="rId30"/>
    <p:sldId id="430" r:id="rId31"/>
    <p:sldId id="432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103"/>
    <a:srgbClr val="FF0000"/>
    <a:srgbClr val="5571AF"/>
    <a:srgbClr val="FF3300"/>
    <a:srgbClr val="FF7C80"/>
    <a:srgbClr val="9900FF"/>
    <a:srgbClr val="CC66FF"/>
    <a:srgbClr val="FF9999"/>
    <a:srgbClr val="FF66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 autoAdjust="0"/>
    <p:restoredTop sz="85160" autoAdjust="0"/>
  </p:normalViewPr>
  <p:slideViewPr>
    <p:cSldViewPr snapToGrid="0">
      <p:cViewPr varScale="1">
        <p:scale>
          <a:sx n="96" d="100"/>
          <a:sy n="96" d="100"/>
        </p:scale>
        <p:origin x="7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09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anose="020B050302020402020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2E80A9B-B6BF-4DFE-A145-EFA34D755B2C}" type="slidenum">
              <a:rPr lang="zh-CN" altLang="en-US" smtClean="0">
                <a:latin typeface="Calibri" panose="020F0502020204030204" charset="0"/>
                <a:ea typeface="宋体" panose="02010600030101010101" pitchFamily="2" charset="-122"/>
              </a:rPr>
              <a:t>1</a:t>
            </a:fld>
            <a:endParaRPr lang="zh-CN" altLang="en-US" smtClean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514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79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752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91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14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6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81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046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7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34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40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25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4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8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06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4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072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97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01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01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026615"/>
          </a:xfrm>
          <a:prstGeom prst="rect">
            <a:avLst/>
          </a:prstGeom>
          <a:solidFill>
            <a:srgbClr val="FF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11"/>
          <p:cNvSpPr/>
          <p:nvPr/>
        </p:nvSpPr>
        <p:spPr>
          <a:xfrm>
            <a:off x="619105" y="-11439"/>
            <a:ext cx="1033670" cy="1038054"/>
          </a:xfrm>
          <a:custGeom>
            <a:avLst/>
            <a:gdLst>
              <a:gd name="connsiteX0" fmla="*/ 0 w 8256104"/>
              <a:gd name="connsiteY0" fmla="*/ 0 h 6858000"/>
              <a:gd name="connsiteX1" fmla="*/ 8256104 w 8256104"/>
              <a:gd name="connsiteY1" fmla="*/ 0 h 6858000"/>
              <a:gd name="connsiteX2" fmla="*/ 8256104 w 8256104"/>
              <a:gd name="connsiteY2" fmla="*/ 6858000 h 6858000"/>
              <a:gd name="connsiteX3" fmla="*/ 0 w 8256104"/>
              <a:gd name="connsiteY3" fmla="*/ 6858000 h 6858000"/>
              <a:gd name="connsiteX4" fmla="*/ 0 w 8256104"/>
              <a:gd name="connsiteY4" fmla="*/ 0 h 6858000"/>
              <a:gd name="connsiteX0-1" fmla="*/ 0 w 8256104"/>
              <a:gd name="connsiteY0-2" fmla="*/ 26504 h 6884504"/>
              <a:gd name="connsiteX1-3" fmla="*/ 5340626 w 8256104"/>
              <a:gd name="connsiteY1-4" fmla="*/ 0 h 6884504"/>
              <a:gd name="connsiteX2-5" fmla="*/ 8256104 w 8256104"/>
              <a:gd name="connsiteY2-6" fmla="*/ 6884504 h 6884504"/>
              <a:gd name="connsiteX3-7" fmla="*/ 0 w 8256104"/>
              <a:gd name="connsiteY3-8" fmla="*/ 6884504 h 6884504"/>
              <a:gd name="connsiteX4-9" fmla="*/ 0 w 8256104"/>
              <a:gd name="connsiteY4-10" fmla="*/ 26504 h 6884504"/>
              <a:gd name="connsiteX0-11" fmla="*/ 0 w 8839133"/>
              <a:gd name="connsiteY0-12" fmla="*/ 26504 h 6884504"/>
              <a:gd name="connsiteX1-13" fmla="*/ 5340626 w 8839133"/>
              <a:gd name="connsiteY1-14" fmla="*/ 0 h 6884504"/>
              <a:gd name="connsiteX2-15" fmla="*/ 8839133 w 8839133"/>
              <a:gd name="connsiteY2-16" fmla="*/ 6884504 h 6884504"/>
              <a:gd name="connsiteX3-17" fmla="*/ 0 w 8839133"/>
              <a:gd name="connsiteY3-18" fmla="*/ 6884504 h 6884504"/>
              <a:gd name="connsiteX4-19" fmla="*/ 0 w 8839133"/>
              <a:gd name="connsiteY4-20" fmla="*/ 26504 h 6884504"/>
              <a:gd name="connsiteX0-21" fmla="*/ 0 w 8891189"/>
              <a:gd name="connsiteY0-22" fmla="*/ 26504 h 6884504"/>
              <a:gd name="connsiteX1-23" fmla="*/ 5340626 w 8891189"/>
              <a:gd name="connsiteY1-24" fmla="*/ 0 h 6884504"/>
              <a:gd name="connsiteX2-25" fmla="*/ 8891189 w 8891189"/>
              <a:gd name="connsiteY2-26" fmla="*/ 6884504 h 6884504"/>
              <a:gd name="connsiteX3-27" fmla="*/ 0 w 8891189"/>
              <a:gd name="connsiteY3-28" fmla="*/ 6884504 h 6884504"/>
              <a:gd name="connsiteX4-29" fmla="*/ 0 w 8891189"/>
              <a:gd name="connsiteY4-30" fmla="*/ 26504 h 6884504"/>
              <a:gd name="connsiteX0-31" fmla="*/ 0 w 8745431"/>
              <a:gd name="connsiteY0-32" fmla="*/ 26504 h 6884504"/>
              <a:gd name="connsiteX1-33" fmla="*/ 5340626 w 8745431"/>
              <a:gd name="connsiteY1-34" fmla="*/ 0 h 6884504"/>
              <a:gd name="connsiteX2-35" fmla="*/ 8745431 w 8745431"/>
              <a:gd name="connsiteY2-36" fmla="*/ 6884504 h 6884504"/>
              <a:gd name="connsiteX3-37" fmla="*/ 0 w 8745431"/>
              <a:gd name="connsiteY3-38" fmla="*/ 6884504 h 6884504"/>
              <a:gd name="connsiteX4-39" fmla="*/ 0 w 8745431"/>
              <a:gd name="connsiteY4-40" fmla="*/ 26504 h 6884504"/>
              <a:gd name="connsiteX0-41" fmla="*/ 0 w 8745431"/>
              <a:gd name="connsiteY0-42" fmla="*/ 0 h 6858000"/>
              <a:gd name="connsiteX1-43" fmla="*/ 5673786 w 8745431"/>
              <a:gd name="connsiteY1-44" fmla="*/ 0 h 6858000"/>
              <a:gd name="connsiteX2-45" fmla="*/ 8745431 w 8745431"/>
              <a:gd name="connsiteY2-46" fmla="*/ 6858000 h 6858000"/>
              <a:gd name="connsiteX3-47" fmla="*/ 0 w 8745431"/>
              <a:gd name="connsiteY3-48" fmla="*/ 6858000 h 6858000"/>
              <a:gd name="connsiteX4-49" fmla="*/ 0 w 8745431"/>
              <a:gd name="connsiteY4-50" fmla="*/ 0 h 6858000"/>
              <a:gd name="connsiteX0-51" fmla="*/ 0 w 9078591"/>
              <a:gd name="connsiteY0-52" fmla="*/ 0 h 6871252"/>
              <a:gd name="connsiteX1-53" fmla="*/ 5673786 w 9078591"/>
              <a:gd name="connsiteY1-54" fmla="*/ 0 h 6871252"/>
              <a:gd name="connsiteX2-55" fmla="*/ 9078591 w 9078591"/>
              <a:gd name="connsiteY2-56" fmla="*/ 6871252 h 6871252"/>
              <a:gd name="connsiteX3-57" fmla="*/ 0 w 9078591"/>
              <a:gd name="connsiteY3-58" fmla="*/ 6858000 h 6871252"/>
              <a:gd name="connsiteX4-59" fmla="*/ 0 w 9078591"/>
              <a:gd name="connsiteY4-60" fmla="*/ 0 h 6871252"/>
            </a:gdLst>
            <a:ahLst/>
            <a:cxnLst>
              <a:cxn ang="0">
                <a:pos x="connsiteX0-51" y="connsiteY0-52"/>
              </a:cxn>
              <a:cxn ang="0">
                <a:pos x="connsiteX1-53" y="connsiteY1-54"/>
              </a:cxn>
              <a:cxn ang="0">
                <a:pos x="connsiteX2-55" y="connsiteY2-56"/>
              </a:cxn>
              <a:cxn ang="0">
                <a:pos x="connsiteX3-57" y="connsiteY3-58"/>
              </a:cxn>
              <a:cxn ang="0">
                <a:pos x="connsiteX4-59" y="connsiteY4-60"/>
              </a:cxn>
            </a:cxnLst>
            <a:rect l="l" t="t" r="r" b="b"/>
            <a:pathLst>
              <a:path w="9078591" h="6871252">
                <a:moveTo>
                  <a:pt x="0" y="0"/>
                </a:moveTo>
                <a:lnTo>
                  <a:pt x="5673786" y="0"/>
                </a:lnTo>
                <a:lnTo>
                  <a:pt x="9078591" y="687125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45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809750" y="137005"/>
            <a:ext cx="11039774" cy="6995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382656" y="1163620"/>
            <a:ext cx="11426688" cy="535645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120" y="137005"/>
            <a:ext cx="2045224" cy="6794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-1"/>
            <a:ext cx="12191999" cy="6139543"/>
            <a:chOff x="0" y="-1"/>
            <a:chExt cx="12191999" cy="6139543"/>
          </a:xfrm>
        </p:grpSpPr>
        <p:sp>
          <p:nvSpPr>
            <p:cNvPr id="7" name="矩形 6"/>
            <p:cNvSpPr/>
            <p:nvPr userDrawn="1">
              <p:custDataLst>
                <p:tags r:id="rId2"/>
              </p:custDataLst>
            </p:nvPr>
          </p:nvSpPr>
          <p:spPr>
            <a:xfrm>
              <a:off x="948265" y="-1"/>
              <a:ext cx="795867" cy="3582886"/>
            </a:xfrm>
            <a:prstGeom prst="rect">
              <a:avLst/>
            </a:prstGeom>
            <a:solidFill>
              <a:srgbClr val="245C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8" name="任意多边形 7"/>
            <p:cNvSpPr/>
            <p:nvPr userDrawn="1">
              <p:custDataLst>
                <p:tags r:id="rId3"/>
              </p:custDataLst>
            </p:nvPr>
          </p:nvSpPr>
          <p:spPr>
            <a:xfrm>
              <a:off x="948265" y="3582885"/>
              <a:ext cx="795867" cy="671183"/>
            </a:xfrm>
            <a:custGeom>
              <a:avLst/>
              <a:gdLst>
                <a:gd name="connsiteX0" fmla="*/ 0 w 561975"/>
                <a:gd name="connsiteY0" fmla="*/ 0 h 547688"/>
                <a:gd name="connsiteX1" fmla="*/ 552450 w 561975"/>
                <a:gd name="connsiteY1" fmla="*/ 547688 h 547688"/>
                <a:gd name="connsiteX2" fmla="*/ 561975 w 561975"/>
                <a:gd name="connsiteY2" fmla="*/ 0 h 547688"/>
                <a:gd name="connsiteX3" fmla="*/ 0 w 561975"/>
                <a:gd name="connsiteY3" fmla="*/ 0 h 547688"/>
                <a:gd name="connsiteX0-1" fmla="*/ 0 w 576263"/>
                <a:gd name="connsiteY0-2" fmla="*/ 0 h 547688"/>
                <a:gd name="connsiteX1-3" fmla="*/ 566738 w 576263"/>
                <a:gd name="connsiteY1-4" fmla="*/ 547688 h 547688"/>
                <a:gd name="connsiteX2-5" fmla="*/ 576263 w 576263"/>
                <a:gd name="connsiteY2-6" fmla="*/ 0 h 547688"/>
                <a:gd name="connsiteX3-7" fmla="*/ 0 w 576263"/>
                <a:gd name="connsiteY3-8" fmla="*/ 0 h 547688"/>
                <a:gd name="connsiteX0-9" fmla="*/ 0 w 576263"/>
                <a:gd name="connsiteY0-10" fmla="*/ 0 h 571500"/>
                <a:gd name="connsiteX1-11" fmla="*/ 566738 w 576263"/>
                <a:gd name="connsiteY1-12" fmla="*/ 571500 h 571500"/>
                <a:gd name="connsiteX2-13" fmla="*/ 576263 w 576263"/>
                <a:gd name="connsiteY2-14" fmla="*/ 0 h 571500"/>
                <a:gd name="connsiteX3-15" fmla="*/ 0 w 576263"/>
                <a:gd name="connsiteY3-16" fmla="*/ 0 h 571500"/>
                <a:gd name="connsiteX0-17" fmla="*/ 0 w 576263"/>
                <a:gd name="connsiteY0-18" fmla="*/ 0 h 576263"/>
                <a:gd name="connsiteX1-19" fmla="*/ 571335 w 576263"/>
                <a:gd name="connsiteY1-20" fmla="*/ 576263 h 576263"/>
                <a:gd name="connsiteX2-21" fmla="*/ 576263 w 576263"/>
                <a:gd name="connsiteY2-22" fmla="*/ 0 h 576263"/>
                <a:gd name="connsiteX3-23" fmla="*/ 0 w 576263"/>
                <a:gd name="connsiteY3-24" fmla="*/ 0 h 576263"/>
                <a:gd name="connsiteX0-25" fmla="*/ 0 w 576448"/>
                <a:gd name="connsiteY0-26" fmla="*/ 0 h 576263"/>
                <a:gd name="connsiteX1-27" fmla="*/ 575933 w 576448"/>
                <a:gd name="connsiteY1-28" fmla="*/ 576263 h 576263"/>
                <a:gd name="connsiteX2-29" fmla="*/ 576263 w 576448"/>
                <a:gd name="connsiteY2-30" fmla="*/ 0 h 576263"/>
                <a:gd name="connsiteX3-31" fmla="*/ 0 w 576448"/>
                <a:gd name="connsiteY3-32" fmla="*/ 0 h 576263"/>
              </a:gdLst>
              <a:ahLst/>
              <a:cxnLst>
                <a:cxn ang="0">
                  <a:pos x="connsiteX0-25" y="connsiteY0-26"/>
                </a:cxn>
                <a:cxn ang="0">
                  <a:pos x="connsiteX1-27" y="connsiteY1-28"/>
                </a:cxn>
                <a:cxn ang="0">
                  <a:pos x="connsiteX2-29" y="connsiteY2-30"/>
                </a:cxn>
                <a:cxn ang="0">
                  <a:pos x="connsiteX3-31" y="connsiteY3-32"/>
                </a:cxn>
              </a:cxnLst>
              <a:rect l="l" t="t" r="r" b="b"/>
              <a:pathLst>
                <a:path w="576448" h="576263">
                  <a:moveTo>
                    <a:pt x="0" y="0"/>
                  </a:moveTo>
                  <a:lnTo>
                    <a:pt x="575933" y="576263"/>
                  </a:lnTo>
                  <a:cubicBezTo>
                    <a:pt x="577576" y="384175"/>
                    <a:pt x="574620" y="192088"/>
                    <a:pt x="576263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5C4E">
                    <a:shade val="30000"/>
                    <a:satMod val="115000"/>
                  </a:srgbClr>
                </a:gs>
                <a:gs pos="80000">
                  <a:srgbClr val="245C4E">
                    <a:shade val="67500"/>
                    <a:satMod val="115000"/>
                  </a:srgbClr>
                </a:gs>
                <a:gs pos="100000">
                  <a:srgbClr val="245C4E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1744132" y="3582885"/>
              <a:ext cx="10447866" cy="671183"/>
            </a:xfrm>
            <a:prstGeom prst="rect">
              <a:avLst/>
            </a:prstGeom>
            <a:solidFill>
              <a:srgbClr val="245C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180000" bIns="0" anchor="ctr"/>
            <a:lstStyle/>
            <a:p>
              <a:pPr algn="r">
                <a:defRPr/>
              </a:pPr>
              <a:endParaRPr lang="zh-CN" altLang="en-US" sz="28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  <a:cs typeface="Meiryo" pitchFamily="34" charset="-128"/>
              </a:endParaRPr>
            </a:p>
          </p:txBody>
        </p: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2389669"/>
              <a:ext cx="10384366" cy="11932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5400" spc="200" dirty="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 userDrawn="1">
              <p:custDataLst>
                <p:tags r:id="rId6"/>
              </p:custDataLst>
            </p:nvPr>
          </p:nvSpPr>
          <p:spPr>
            <a:xfrm>
              <a:off x="10384364" y="4254068"/>
              <a:ext cx="1346200" cy="692259"/>
            </a:xfrm>
            <a:prstGeom prst="rect">
              <a:avLst/>
            </a:prstGeom>
            <a:gradFill flip="none" rotWithShape="1">
              <a:gsLst>
                <a:gs pos="0">
                  <a:srgbClr val="FF5200">
                    <a:shade val="30000"/>
                    <a:satMod val="115000"/>
                  </a:srgbClr>
                </a:gs>
                <a:gs pos="50000">
                  <a:srgbClr val="FF5200">
                    <a:shade val="67500"/>
                    <a:satMod val="115000"/>
                  </a:srgbClr>
                </a:gs>
                <a:gs pos="100000">
                  <a:srgbClr val="FF52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2" name="直角三角形 11"/>
            <p:cNvSpPr/>
            <p:nvPr userDrawn="1">
              <p:custDataLst>
                <p:tags r:id="rId7"/>
              </p:custDataLst>
            </p:nvPr>
          </p:nvSpPr>
          <p:spPr>
            <a:xfrm>
              <a:off x="10384364" y="2389669"/>
              <a:ext cx="1346200" cy="1193214"/>
            </a:xfrm>
            <a:prstGeom prst="rtTriangle">
              <a:avLst/>
            </a:prstGeom>
            <a:gradFill flip="none" rotWithShape="1">
              <a:gsLst>
                <a:gs pos="0">
                  <a:srgbClr val="FF5200">
                    <a:shade val="30000"/>
                    <a:satMod val="115000"/>
                  </a:srgbClr>
                </a:gs>
                <a:gs pos="50000">
                  <a:srgbClr val="FF5200">
                    <a:shade val="67500"/>
                    <a:satMod val="115000"/>
                  </a:srgbClr>
                </a:gs>
                <a:gs pos="100000">
                  <a:srgbClr val="FF5200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3" name="直角三角形 12"/>
            <p:cNvSpPr/>
            <p:nvPr userDrawn="1">
              <p:custDataLst>
                <p:tags r:id="rId8"/>
              </p:custDataLst>
            </p:nvPr>
          </p:nvSpPr>
          <p:spPr>
            <a:xfrm flipH="1" flipV="1">
              <a:off x="10384364" y="4946326"/>
              <a:ext cx="1346200" cy="1193214"/>
            </a:xfrm>
            <a:prstGeom prst="rtTriangle">
              <a:avLst/>
            </a:prstGeom>
            <a:solidFill>
              <a:srgbClr val="FF5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 userDrawn="1">
              <p:custDataLst>
                <p:tags r:id="rId9"/>
              </p:custDataLst>
            </p:nvPr>
          </p:nvSpPr>
          <p:spPr>
            <a:xfrm>
              <a:off x="11730566" y="4949570"/>
              <a:ext cx="461433" cy="1189972"/>
            </a:xfrm>
            <a:prstGeom prst="rect">
              <a:avLst/>
            </a:prstGeom>
            <a:gradFill flip="none" rotWithShape="1">
              <a:gsLst>
                <a:gs pos="0">
                  <a:srgbClr val="FF5200">
                    <a:shade val="30000"/>
                    <a:satMod val="115000"/>
                  </a:srgbClr>
                </a:gs>
                <a:gs pos="50000">
                  <a:srgbClr val="FF5200">
                    <a:shade val="67500"/>
                    <a:satMod val="115000"/>
                  </a:srgbClr>
                </a:gs>
                <a:gs pos="100000">
                  <a:srgbClr val="FF52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390400"/>
            <a:ext cx="10386000" cy="1191600"/>
          </a:xfrm>
          <a:solidFill>
            <a:srgbClr val="FF5200"/>
          </a:solidFill>
          <a:ln>
            <a:noFill/>
          </a:ln>
        </p:spPr>
        <p:txBody>
          <a:bodyPr>
            <a:no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746000" y="3582000"/>
            <a:ext cx="10447200" cy="669600"/>
          </a:xfrm>
        </p:spPr>
        <p:txBody>
          <a:bodyPr lIns="180000" tIns="0" rIns="180000" bIns="0" anchor="ctr" anchorCtr="0"/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9CE7-C191-49CB-93DE-563C8614E8C5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394494" y="516987"/>
            <a:ext cx="11403013" cy="5908378"/>
          </a:xfrm>
        </p:spPr>
        <p:txBody>
          <a:bodyPr/>
          <a:lstStyle>
            <a:lvl2pPr marL="457200" indent="-457200">
              <a:buClr>
                <a:srgbClr val="000000"/>
              </a:buClr>
              <a:buFont typeface="Arial" panose="020B0604020202020204" pitchFamily="34" charset="0"/>
              <a:buChar char="•"/>
              <a:defRPr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85799" y="157790"/>
            <a:ext cx="10904769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7E209CE7-C191-49CB-93DE-563C8614E8C5}" type="datetimeFigureOut">
              <a:rPr lang="zh-CN" altLang="en-US" smtClean="0"/>
              <a:t>2017/10/19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B31067DD-7756-4DF3-904A-8F40BA684AA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85799" y="1205026"/>
            <a:ext cx="10796955" cy="4982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2"/>
            <a:r>
              <a:rPr lang="zh-CN" altLang="en-US" dirty="0" smtClean="0"/>
              <a:t>第二级</a:t>
            </a:r>
          </a:p>
          <a:p>
            <a:pPr lvl="3"/>
            <a:r>
              <a:rPr lang="zh-CN" altLang="en-US" dirty="0" smtClean="0"/>
              <a:t>第三级</a:t>
            </a:r>
          </a:p>
          <a:p>
            <a:pPr lvl="4"/>
            <a:r>
              <a:rPr lang="zh-CN" altLang="en-US" dirty="0" smtClean="0"/>
              <a:t>第四级</a:t>
            </a:r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8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02060"/>
          </a:solidFill>
          <a:effectLst/>
          <a:latin typeface="Arial" panose="020B0604020202020204" pitchFamily="34" charset="0"/>
          <a:ea typeface="黑体" panose="02010609060101010101" pitchFamily="49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"/>
        <a:defRPr sz="2400" kern="1200" baseline="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267970" indent="-267970" algn="just" defTabSz="685800" rtl="0" eaLnBrk="1" latinLnBrk="0" hangingPunct="1">
        <a:lnSpc>
          <a:spcPct val="15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itchFamily="49" charset="-122"/>
        <a:buChar char=" "/>
        <a:defRPr sz="2000" kern="1200" baseline="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misesaplus.com/" TargetMode="External"/><Relationship Id="rId3" Type="http://schemas.openxmlformats.org/officeDocument/2006/relationships/hyperlink" Target="http://www.ituring.com.cn/article/6656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latentflip.com/loupe/?code=!!!PGJ1dHRvbj5DbGljayBtZSE8L2J1dHRvbj4=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spc="20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异步 与 </a:t>
            </a:r>
            <a:r>
              <a:rPr lang="en-US" altLang="zh-CN" spc="200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promise</a:t>
            </a:r>
            <a:endParaRPr lang="zh-CN" altLang="en-US" spc="200" dirty="0" smtClean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solidFill>
            <a:srgbClr val="245C4E"/>
          </a:solidFill>
        </p:spPr>
        <p:txBody>
          <a:bodyPr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                    </a:t>
            </a:r>
            <a:endParaRPr lang="en-US" altLang="zh-CN" dirty="0" smtClean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常用的异步编程方法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6434" y="3108063"/>
            <a:ext cx="899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2</a:t>
            </a:r>
            <a:r>
              <a:rPr lang="zh-CN" altLang="pl-PL" sz="2000" dirty="0" smtClean="0"/>
              <a:t>、</a:t>
            </a:r>
            <a:r>
              <a:rPr lang="zh-CN" altLang="en-US" sz="2000" dirty="0" smtClean="0"/>
              <a:t>事件监听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3</a:t>
            </a:r>
            <a:r>
              <a:rPr lang="zh-CN" altLang="en-US" sz="2000" dirty="0"/>
              <a:t>、观察者</a:t>
            </a:r>
            <a:r>
              <a:rPr lang="zh-CN" altLang="en-US" sz="2000" dirty="0" smtClean="0"/>
              <a:t>模式（</a:t>
            </a:r>
            <a:r>
              <a:rPr lang="zh-CN" altLang="en-US" sz="2000" b="1" dirty="0"/>
              <a:t>发布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订阅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 对象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9672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80723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Promise/A</a:t>
            </a:r>
            <a:r>
              <a:rPr lang="en-US" altLang="zh-CN" sz="4000" dirty="0" smtClean="0"/>
              <a:t>+</a:t>
            </a:r>
            <a:r>
              <a:rPr lang="zh-CN" altLang="en-US" sz="4000" dirty="0" smtClean="0"/>
              <a:t> 规范</a:t>
            </a:r>
            <a:r>
              <a:rPr lang="en-US" altLang="zh-CN" sz="4000" dirty="0" smtClean="0"/>
              <a:t>—</a:t>
            </a:r>
            <a:r>
              <a:rPr lang="zh-CN" altLang="en-US" sz="4000" dirty="0" smtClean="0"/>
              <a:t>术语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promise </a:t>
            </a:r>
            <a:r>
              <a:rPr lang="zh-CN" altLang="en-US" sz="2000" dirty="0"/>
              <a:t>是一个拥有 </a:t>
            </a:r>
            <a:r>
              <a:rPr lang="en-US" altLang="zh-CN" sz="2000" dirty="0"/>
              <a:t>then </a:t>
            </a:r>
            <a:r>
              <a:rPr lang="zh-CN" altLang="en-US" sz="2000" dirty="0"/>
              <a:t>方法的对象或函数，其行为符合</a:t>
            </a:r>
            <a:r>
              <a:rPr lang="zh-CN" altLang="en-US" sz="2000" dirty="0" smtClean="0"/>
              <a:t>本规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范</a:t>
            </a:r>
            <a:r>
              <a:rPr lang="zh-CN" altLang="en-US" sz="2000" dirty="0"/>
              <a:t>；</a:t>
            </a:r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en-US" altLang="zh-CN" sz="2000" dirty="0" err="1" smtClean="0"/>
              <a:t>thenable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一个定义了 </a:t>
            </a:r>
            <a:r>
              <a:rPr lang="en-US" altLang="zh-CN" sz="2000" dirty="0"/>
              <a:t>then </a:t>
            </a:r>
            <a:r>
              <a:rPr lang="zh-CN" altLang="en-US" sz="2000" dirty="0"/>
              <a:t>方法的对象或</a:t>
            </a:r>
            <a:r>
              <a:rPr lang="zh-CN" altLang="en-US" sz="2000" dirty="0" smtClean="0"/>
              <a:t>函数；</a:t>
            </a:r>
            <a:endParaRPr lang="zh-CN" altLang="en-US" sz="2000" dirty="0"/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）值（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）：指任</a:t>
            </a:r>
            <a:r>
              <a:rPr lang="zh-CN" altLang="en-US" sz="2000" dirty="0"/>
              <a:t>何 </a:t>
            </a:r>
            <a:r>
              <a:rPr lang="en-US" altLang="zh-CN" sz="2000" dirty="0"/>
              <a:t>JavaScript </a:t>
            </a:r>
            <a:r>
              <a:rPr lang="zh-CN" altLang="en-US" sz="2000" dirty="0"/>
              <a:t>的合法值（包括 </a:t>
            </a:r>
            <a:r>
              <a:rPr lang="en-US" altLang="zh-CN" sz="2000" dirty="0"/>
              <a:t>undefined , </a:t>
            </a:r>
            <a:r>
              <a:rPr lang="en-US" altLang="zh-CN" sz="2000" dirty="0" err="1"/>
              <a:t>thenable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和 </a:t>
            </a:r>
            <a:r>
              <a:rPr lang="en-US" altLang="zh-CN" sz="2000" dirty="0"/>
              <a:t>promise</a:t>
            </a:r>
            <a:r>
              <a:rPr lang="zh-CN" altLang="en-US" sz="2000" dirty="0"/>
              <a:t>）；</a:t>
            </a:r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）异常</a:t>
            </a:r>
            <a:r>
              <a:rPr lang="zh-CN" altLang="en-US" sz="2000" dirty="0"/>
              <a:t>（</a:t>
            </a:r>
            <a:r>
              <a:rPr lang="en-US" altLang="zh-CN" sz="2000" dirty="0"/>
              <a:t>exception</a:t>
            </a:r>
            <a:r>
              <a:rPr lang="zh-CN" altLang="en-US" sz="2000" dirty="0" smtClean="0"/>
              <a:t>）：是</a:t>
            </a:r>
            <a:r>
              <a:rPr lang="zh-CN" altLang="en-US" sz="2000" dirty="0"/>
              <a:t>使用 </a:t>
            </a:r>
            <a:r>
              <a:rPr lang="en-US" altLang="zh-CN" sz="2000" dirty="0"/>
              <a:t>throw </a:t>
            </a:r>
            <a:r>
              <a:rPr lang="zh-CN" altLang="en-US" sz="2000" dirty="0"/>
              <a:t>语句抛出的一个值。</a:t>
            </a:r>
          </a:p>
          <a:p>
            <a:r>
              <a:rPr lang="zh-CN" altLang="en-US" sz="2000" dirty="0" smtClean="0"/>
              <a:t>（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）据</a:t>
            </a:r>
            <a:r>
              <a:rPr lang="zh-CN" altLang="en-US" sz="2000" dirty="0"/>
              <a:t>因（</a:t>
            </a:r>
            <a:r>
              <a:rPr lang="en-US" altLang="zh-CN" sz="2000" dirty="0"/>
              <a:t>reason</a:t>
            </a:r>
            <a:r>
              <a:rPr lang="zh-CN" altLang="en-US" sz="2000" dirty="0" smtClean="0"/>
              <a:t>）：表示</a:t>
            </a:r>
            <a:r>
              <a:rPr lang="zh-CN" altLang="en-US" sz="2000" dirty="0"/>
              <a:t>一个 </a:t>
            </a:r>
            <a:r>
              <a:rPr lang="en-US" altLang="zh-CN" sz="2000" dirty="0"/>
              <a:t>promise </a:t>
            </a:r>
            <a:r>
              <a:rPr lang="zh-CN" altLang="en-US" sz="2000" dirty="0"/>
              <a:t>的拒绝原因。</a:t>
            </a:r>
          </a:p>
        </p:txBody>
      </p:sp>
    </p:spTree>
    <p:extLst>
      <p:ext uri="{BB962C8B-B14F-4D97-AF65-F5344CB8AC3E}">
        <p14:creationId xmlns:p14="http://schemas.microsoft.com/office/powerpoint/2010/main" val="148418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promise</a:t>
            </a:r>
            <a:r>
              <a:rPr lang="zh-CN" altLang="en-US" sz="4000" dirty="0" smtClean="0"/>
              <a:t>的三</a:t>
            </a:r>
            <a:r>
              <a:rPr lang="zh-CN" altLang="en-US" sz="4000" dirty="0"/>
              <a:t>种状态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968" y="2692928"/>
            <a:ext cx="4934508" cy="262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214942"/>
            <a:ext cx="8990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参数可</a:t>
            </a:r>
            <a:r>
              <a:rPr lang="zh-CN" altLang="en-US" sz="2000" dirty="0" smtClean="0"/>
              <a:t>选：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onFulfilled</a:t>
            </a:r>
            <a:r>
              <a:rPr lang="en-US" altLang="zh-CN" sz="2000" dirty="0"/>
              <a:t> </a:t>
            </a:r>
            <a:r>
              <a:rPr lang="zh-CN" altLang="en-US" sz="2000" dirty="0"/>
              <a:t>和 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 </a:t>
            </a:r>
            <a:r>
              <a:rPr lang="zh-CN" altLang="en-US" sz="2000" dirty="0"/>
              <a:t>都是可选参数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调用</a:t>
            </a:r>
            <a:r>
              <a:rPr lang="zh-CN" altLang="en-US" sz="2000" dirty="0" smtClean="0"/>
              <a:t>时机：</a:t>
            </a:r>
            <a:r>
              <a:rPr lang="zh-CN" altLang="da-DK" sz="2000" dirty="0"/>
              <a:t>要确保 </a:t>
            </a:r>
            <a:r>
              <a:rPr lang="da-DK" altLang="zh-CN" sz="2000" dirty="0" err="1"/>
              <a:t>onFulfilled</a:t>
            </a:r>
            <a:r>
              <a:rPr lang="da-DK" altLang="zh-CN" sz="2000" dirty="0"/>
              <a:t> </a:t>
            </a:r>
            <a:r>
              <a:rPr lang="zh-CN" altLang="da-DK" sz="2000" dirty="0"/>
              <a:t>和 </a:t>
            </a:r>
            <a:r>
              <a:rPr lang="da-DK" altLang="zh-CN" sz="2000" dirty="0" err="1"/>
              <a:t>onRejected</a:t>
            </a:r>
            <a:r>
              <a:rPr lang="da-DK" altLang="zh-CN" sz="2000" dirty="0"/>
              <a:t> </a:t>
            </a:r>
            <a:r>
              <a:rPr lang="zh-CN" altLang="da-DK" sz="2000" dirty="0"/>
              <a:t>方法异步</a:t>
            </a:r>
            <a:r>
              <a:rPr lang="zh-CN" altLang="da-DK" sz="2000" dirty="0" smtClean="0"/>
              <a:t>执行</a:t>
            </a:r>
            <a:r>
              <a:rPr lang="zh-CN" altLang="en-US" sz="2000" dirty="0" smtClean="0"/>
              <a:t> </a:t>
            </a:r>
            <a:r>
              <a:rPr lang="zh-CN" altLang="en-US" sz="2000" dirty="0"/>
              <a:t>，且应该在 </a:t>
            </a:r>
            <a:r>
              <a:rPr lang="en-US" altLang="zh-CN" sz="2000" dirty="0"/>
              <a:t>then</a:t>
            </a:r>
            <a:r>
              <a:rPr lang="zh-CN" altLang="en-US" sz="2000" dirty="0"/>
              <a:t> </a:t>
            </a:r>
            <a:r>
              <a:rPr lang="zh-CN" altLang="en-US" sz="2000" dirty="0" smtClean="0"/>
              <a:t>方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法</a:t>
            </a:r>
            <a:r>
              <a:rPr lang="zh-CN" altLang="en-US" sz="2000" dirty="0"/>
              <a:t>被调用的那一轮事件循环之后的新执行栈中</a:t>
            </a:r>
            <a:r>
              <a:rPr lang="zh-CN" altLang="en-US" sz="2000" dirty="0" smtClean="0"/>
              <a:t>执行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调用</a:t>
            </a:r>
            <a:r>
              <a:rPr lang="zh-CN" altLang="en-US" sz="2000" dirty="0" smtClean="0"/>
              <a:t>要求：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onFulfilled</a:t>
            </a:r>
            <a:r>
              <a:rPr lang="en-US" altLang="zh-CN" sz="2000" dirty="0"/>
              <a:t> </a:t>
            </a:r>
            <a:r>
              <a:rPr lang="zh-CN" altLang="en-US" sz="2000" dirty="0"/>
              <a:t>和 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 </a:t>
            </a:r>
            <a:r>
              <a:rPr lang="zh-CN" altLang="en-US" sz="2000" dirty="0"/>
              <a:t>必须被作为函数调用（即没有 </a:t>
            </a:r>
            <a:r>
              <a:rPr lang="en-US" altLang="zh-CN" sz="2000" dirty="0"/>
              <a:t>this </a:t>
            </a:r>
            <a:r>
              <a:rPr lang="zh-CN" altLang="en-US" sz="2000" dirty="0"/>
              <a:t>值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多次</a:t>
            </a:r>
            <a:r>
              <a:rPr lang="zh-CN" altLang="en-US" sz="2000" dirty="0" smtClean="0"/>
              <a:t>调用：</a:t>
            </a:r>
            <a:r>
              <a:rPr lang="en-US" altLang="zh-CN" sz="2000" dirty="0" smtClean="0"/>
              <a:t>then</a:t>
            </a:r>
            <a:r>
              <a:rPr lang="en-US" altLang="zh-CN" sz="2000" dirty="0"/>
              <a:t> </a:t>
            </a:r>
            <a:r>
              <a:rPr lang="zh-CN" altLang="en-US" sz="2000" dirty="0"/>
              <a:t>方法可以被同一个 </a:t>
            </a:r>
            <a:r>
              <a:rPr lang="en-US" altLang="zh-CN" sz="2000" dirty="0"/>
              <a:t>promise </a:t>
            </a:r>
            <a:r>
              <a:rPr lang="zh-CN" altLang="en-US" sz="2000" dirty="0"/>
              <a:t>调用</a:t>
            </a:r>
            <a:r>
              <a:rPr lang="zh-CN" altLang="en-US" sz="2000" dirty="0" smtClean="0"/>
              <a:t>多次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zh-CN" altLang="en-US" sz="2000" dirty="0" smtClean="0"/>
              <a:t>返回：</a:t>
            </a:r>
            <a:r>
              <a:rPr lang="en-US" altLang="zh-CN" sz="2000" dirty="0"/>
              <a:t> then </a:t>
            </a:r>
            <a:r>
              <a:rPr lang="zh-CN" altLang="en-US" sz="2000" dirty="0"/>
              <a:t>方法必须返回一个 </a:t>
            </a:r>
            <a:r>
              <a:rPr lang="en-US" altLang="zh-CN" sz="2000" dirty="0"/>
              <a:t>promise </a:t>
            </a:r>
            <a:r>
              <a:rPr lang="zh-CN" altLang="en-US" sz="2000" dirty="0"/>
              <a:t>对象</a:t>
            </a:r>
          </a:p>
          <a:p>
            <a:endParaRPr lang="en-US" altLang="zh-CN" sz="2000" dirty="0" smtClean="0"/>
          </a:p>
          <a:p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p</a:t>
            </a:r>
            <a:r>
              <a:rPr lang="en-US" altLang="zh-CN" sz="4000" dirty="0" err="1" smtClean="0"/>
              <a:t>romise.then</a:t>
            </a:r>
            <a:r>
              <a:rPr lang="zh-CN" altLang="en-US" sz="4000" dirty="0" smtClean="0"/>
              <a:t> 方法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2649956"/>
            <a:ext cx="43307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Promises/A+</a:t>
            </a:r>
            <a:r>
              <a:rPr lang="zh-CN" altLang="en-US" sz="4000" dirty="0" smtClean="0"/>
              <a:t>规范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英文</a:t>
            </a:r>
            <a:r>
              <a:rPr lang="zh-CN" altLang="en-US" sz="2000" dirty="0"/>
              <a:t>地址： 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err="1">
                <a:hlinkClick r:id="rId2"/>
              </a:rPr>
              <a:t>promisesaplus.com</a:t>
            </a:r>
            <a:r>
              <a:rPr lang="en-US" altLang="zh-CN" sz="2000" dirty="0" smtClean="0">
                <a:hlinkClick r:id="rId2"/>
              </a:rPr>
              <a:t>/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中文地址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hlinkClick r:id="rId3"/>
              </a:rPr>
              <a:t>http://www.ituring.com.cn/article/66566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21891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p</a:t>
            </a:r>
            <a:r>
              <a:rPr lang="en-US" altLang="zh-CN" sz="4000" dirty="0" err="1" smtClean="0"/>
              <a:t>romise.catch</a:t>
            </a:r>
            <a:r>
              <a:rPr lang="zh-CN" altLang="en-US" sz="4000" dirty="0" smtClean="0"/>
              <a:t> 方法</a:t>
            </a:r>
            <a:endParaRPr lang="zh-CN" altLang="en-US" sz="4000" dirty="0"/>
          </a:p>
        </p:txBody>
      </p:sp>
      <p:sp>
        <p:nvSpPr>
          <p:cNvPr id="10" name="矩形 9"/>
          <p:cNvSpPr/>
          <p:nvPr/>
        </p:nvSpPr>
        <p:spPr>
          <a:xfrm>
            <a:off x="1346035" y="2967335"/>
            <a:ext cx="8842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.catch </a:t>
            </a:r>
            <a:r>
              <a:rPr lang="zh-CN" altLang="en-US" dirty="0"/>
              <a:t>是 </a:t>
            </a:r>
            <a:r>
              <a:rPr lang="en-US" altLang="zh-CN" dirty="0"/>
              <a:t>.then(null, () =&gt; {}) </a:t>
            </a:r>
            <a:r>
              <a:rPr lang="zh-CN" altLang="en-US" dirty="0"/>
              <a:t>的语法糖，调用后返回一个 </a:t>
            </a:r>
            <a:r>
              <a:rPr lang="en-US" altLang="zh-CN" dirty="0"/>
              <a:t>resolve </a:t>
            </a:r>
            <a:r>
              <a:rPr lang="zh-CN" altLang="en-US" dirty="0"/>
              <a:t>状态下的 </a:t>
            </a:r>
            <a:r>
              <a:rPr lang="en-US" altLang="zh-CN" dirty="0" smtClean="0"/>
              <a:t>promise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574356"/>
            <a:ext cx="482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endParaRPr lang="zh-CN" altLang="en-US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/>
              <a:t>p</a:t>
            </a:r>
            <a:r>
              <a:rPr lang="en-US" altLang="zh-CN" sz="4000" dirty="0" err="1" smtClean="0"/>
              <a:t>romise.catch</a:t>
            </a:r>
            <a:r>
              <a:rPr lang="zh-CN" altLang="en-US" sz="4000" dirty="0" smtClean="0"/>
              <a:t> 方法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35" y="4202546"/>
            <a:ext cx="3619500" cy="177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346035" y="2967335"/>
            <a:ext cx="8842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catch</a:t>
            </a:r>
            <a:r>
              <a:rPr lang="zh-CN" altLang="en-US" dirty="0" smtClean="0"/>
              <a:t> 而不是 </a:t>
            </a:r>
            <a:r>
              <a:rPr lang="en-US" altLang="zh-CN" dirty="0" err="1" smtClean="0"/>
              <a:t>onRejected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437" y="4202546"/>
            <a:ext cx="3429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Promise</a:t>
            </a:r>
            <a:r>
              <a:rPr lang="zh-CN" altLang="en-US" b="0" dirty="0" smtClean="0"/>
              <a:t> 反模式</a:t>
            </a:r>
            <a:endParaRPr lang="zh-CN" altLang="en-US" b="0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752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回调金字塔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79" y="2722920"/>
            <a:ext cx="4241800" cy="3136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49" y="2722920"/>
            <a:ext cx="4013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4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怎样用</a:t>
            </a:r>
            <a:r>
              <a:rPr lang="en-US" altLang="zh-CN" sz="4000" dirty="0" err="1"/>
              <a:t>forEach</a:t>
            </a:r>
            <a:r>
              <a:rPr lang="en-US" altLang="zh-CN" sz="4000" dirty="0"/>
              <a:t>()</a:t>
            </a:r>
            <a:r>
              <a:rPr lang="zh-CN" altLang="en-US" sz="4000" dirty="0" smtClean="0"/>
              <a:t>处理</a:t>
            </a:r>
            <a:r>
              <a:rPr lang="en-US" altLang="zh-CN" sz="4000" dirty="0" smtClean="0"/>
              <a:t>promise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506" y="2874900"/>
            <a:ext cx="3683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4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/>
              <a:t>Promise.all</a:t>
            </a:r>
            <a:r>
              <a:rPr lang="en-US" altLang="zh-CN" sz="4000" dirty="0" smtClean="0"/>
              <a:t>()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Promise.all</a:t>
            </a:r>
            <a:r>
              <a:rPr lang="zh-CN" altLang="en-US" sz="2000" dirty="0"/>
              <a:t>方法用于将多个 </a:t>
            </a:r>
            <a:r>
              <a:rPr lang="en-US" altLang="zh-CN" sz="2000" dirty="0"/>
              <a:t>Promise</a:t>
            </a:r>
            <a:r>
              <a:rPr lang="zh-CN" altLang="en-US" sz="2000" dirty="0"/>
              <a:t> 实例，包装成一个新的 </a:t>
            </a:r>
            <a:r>
              <a:rPr lang="en-US" altLang="zh-CN" sz="2000" dirty="0"/>
              <a:t>Promise</a:t>
            </a:r>
            <a:r>
              <a:rPr lang="zh-CN" altLang="en-US" sz="2000" dirty="0"/>
              <a:t> 实例</a:t>
            </a:r>
            <a:r>
              <a:rPr lang="zh-CN" altLang="en-US" sz="2000" dirty="0" smtClean="0"/>
              <a:t>。</a:t>
            </a:r>
            <a:r>
              <a:rPr lang="mr-IN" altLang="zh-CN" sz="2000" dirty="0"/>
              <a:t/>
            </a:r>
            <a:br>
              <a:rPr lang="mr-IN" altLang="zh-CN" sz="2000" dirty="0"/>
            </a:br>
            <a:r>
              <a:rPr lang="mr-IN" altLang="zh-CN" sz="2000" dirty="0" err="1"/>
              <a:t>var</a:t>
            </a:r>
            <a:r>
              <a:rPr lang="mr-IN" altLang="zh-CN" sz="2000" dirty="0"/>
              <a:t> </a:t>
            </a:r>
            <a:r>
              <a:rPr lang="mr-IN" altLang="zh-CN" sz="2000" dirty="0" err="1"/>
              <a:t>p</a:t>
            </a:r>
            <a:r>
              <a:rPr lang="mr-IN" altLang="zh-CN" sz="2000" dirty="0"/>
              <a:t> = </a:t>
            </a:r>
            <a:r>
              <a:rPr lang="mr-IN" altLang="zh-CN" sz="2000" dirty="0" err="1"/>
              <a:t>Promise.all</a:t>
            </a:r>
            <a:r>
              <a:rPr lang="mr-IN" altLang="zh-CN" sz="2000" dirty="0"/>
              <a:t>([p1, p2, p3</a:t>
            </a:r>
            <a:r>
              <a:rPr lang="mr-IN" altLang="zh-CN" sz="2000" dirty="0" smtClean="0"/>
              <a:t>]);</a:t>
            </a:r>
            <a:endParaRPr lang="mr-IN" altLang="zh-CN" sz="2000" dirty="0"/>
          </a:p>
          <a:p>
            <a:r>
              <a:rPr lang="mr-IN" altLang="zh-CN" sz="2000" dirty="0"/>
              <a:t>    </a:t>
            </a:r>
            <a:r>
              <a:rPr lang="mr-IN" altLang="zh-CN" sz="2000" dirty="0" err="1"/>
              <a:t>p.then</a:t>
            </a:r>
            <a:r>
              <a:rPr lang="mr-IN" altLang="zh-CN" sz="2000" dirty="0"/>
              <a:t>().</a:t>
            </a:r>
            <a:r>
              <a:rPr lang="mr-IN" altLang="zh-CN" sz="2000" dirty="0" err="1"/>
              <a:t>catch</a:t>
            </a:r>
            <a:r>
              <a:rPr lang="mr-IN" altLang="zh-CN" sz="2000" dirty="0" smtClean="0"/>
              <a:t>();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）只有</a:t>
            </a:r>
            <a:r>
              <a:rPr lang="en-US" altLang="zh-CN" sz="2000" dirty="0"/>
              <a:t>p1</a:t>
            </a:r>
            <a:r>
              <a:rPr lang="zh-CN" altLang="en-US" sz="2000" dirty="0"/>
              <a:t>、</a:t>
            </a:r>
            <a:r>
              <a:rPr lang="en-US" altLang="zh-CN" sz="2000" dirty="0"/>
              <a:t>p2</a:t>
            </a:r>
            <a:r>
              <a:rPr lang="zh-CN" altLang="en-US" sz="2000" dirty="0"/>
              <a:t>、</a:t>
            </a:r>
            <a:r>
              <a:rPr lang="en-US" altLang="zh-CN" sz="2000" dirty="0"/>
              <a:t>p3</a:t>
            </a:r>
            <a:r>
              <a:rPr lang="zh-CN" altLang="en-US" sz="2000" dirty="0"/>
              <a:t>的状态都变成</a:t>
            </a:r>
            <a:r>
              <a:rPr lang="en-US" altLang="zh-CN" sz="2000" dirty="0"/>
              <a:t>fulfilled</a:t>
            </a:r>
            <a:r>
              <a:rPr lang="zh-CN" altLang="en-US" sz="2000" dirty="0"/>
              <a:t>，</a:t>
            </a:r>
            <a:r>
              <a:rPr lang="en-US" altLang="zh-CN" sz="2000" dirty="0"/>
              <a:t>p</a:t>
            </a:r>
            <a:r>
              <a:rPr lang="zh-CN" altLang="en-US" sz="2000" dirty="0"/>
              <a:t>的状态才会变成</a:t>
            </a:r>
            <a:r>
              <a:rPr lang="en-US" altLang="zh-CN" sz="2000" dirty="0"/>
              <a:t>fulfilled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此时</a:t>
            </a:r>
            <a:r>
              <a:rPr lang="en-US" altLang="zh-CN" sz="2000" dirty="0" smtClean="0"/>
              <a:t>	p1</a:t>
            </a:r>
            <a:r>
              <a:rPr lang="zh-CN" altLang="en-US" sz="2000" dirty="0"/>
              <a:t>、</a:t>
            </a:r>
            <a:r>
              <a:rPr lang="en-US" altLang="zh-CN" sz="2000" dirty="0"/>
              <a:t>p2</a:t>
            </a:r>
            <a:r>
              <a:rPr lang="zh-CN" altLang="en-US" sz="2000" dirty="0"/>
              <a:t>、</a:t>
            </a:r>
            <a:r>
              <a:rPr lang="en-US" altLang="zh-CN" sz="2000" dirty="0"/>
              <a:t>p3</a:t>
            </a:r>
            <a:r>
              <a:rPr lang="zh-CN" altLang="en-US" sz="2000" dirty="0"/>
              <a:t>的返回值组成一个数组，传递给</a:t>
            </a:r>
            <a:r>
              <a:rPr lang="en-US" altLang="zh-CN" sz="2000" dirty="0"/>
              <a:t>p</a:t>
            </a:r>
            <a:r>
              <a:rPr lang="zh-CN" altLang="en-US" sz="2000" dirty="0"/>
              <a:t>的回调函数。</a:t>
            </a:r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）只要</a:t>
            </a:r>
            <a:r>
              <a:rPr lang="en-US" altLang="zh-CN" sz="2000" dirty="0"/>
              <a:t>p1</a:t>
            </a:r>
            <a:r>
              <a:rPr lang="zh-CN" altLang="en-US" sz="2000" dirty="0"/>
              <a:t>、</a:t>
            </a:r>
            <a:r>
              <a:rPr lang="en-US" altLang="zh-CN" sz="2000" dirty="0"/>
              <a:t>p2</a:t>
            </a:r>
            <a:r>
              <a:rPr lang="zh-CN" altLang="en-US" sz="2000" dirty="0"/>
              <a:t>、</a:t>
            </a:r>
            <a:r>
              <a:rPr lang="en-US" altLang="zh-CN" sz="2000" dirty="0"/>
              <a:t>p3</a:t>
            </a:r>
            <a:r>
              <a:rPr lang="zh-CN" altLang="en-US" sz="2000" dirty="0"/>
              <a:t>之中有一个被</a:t>
            </a:r>
            <a:r>
              <a:rPr lang="en-US" altLang="zh-CN" sz="2000" dirty="0"/>
              <a:t>rejected</a:t>
            </a:r>
            <a:r>
              <a:rPr lang="zh-CN" altLang="en-US" sz="2000" dirty="0"/>
              <a:t>，</a:t>
            </a:r>
            <a:r>
              <a:rPr lang="en-US" altLang="zh-CN" sz="2000" dirty="0"/>
              <a:t>p</a:t>
            </a:r>
            <a:r>
              <a:rPr lang="zh-CN" altLang="en-US" sz="2000" dirty="0"/>
              <a:t>的状态就变成</a:t>
            </a:r>
            <a:r>
              <a:rPr lang="en-US" altLang="zh-CN" sz="2000" dirty="0"/>
              <a:t>rejected</a:t>
            </a:r>
            <a:r>
              <a:rPr lang="zh-CN" altLang="en-US" sz="2000" dirty="0"/>
              <a:t>，此时</a:t>
            </a:r>
            <a:r>
              <a:rPr lang="zh-CN" altLang="en-US" sz="2000" dirty="0" smtClean="0"/>
              <a:t>第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一</a:t>
            </a:r>
            <a:r>
              <a:rPr lang="zh-CN" altLang="en-US" sz="2000" dirty="0"/>
              <a:t>个被</a:t>
            </a:r>
            <a:r>
              <a:rPr lang="en-US" altLang="zh-CN" sz="2000" dirty="0"/>
              <a:t>reject</a:t>
            </a:r>
            <a:r>
              <a:rPr lang="zh-CN" altLang="en-US" sz="2000" dirty="0"/>
              <a:t>的实例的返回值，会传递给</a:t>
            </a:r>
            <a:r>
              <a:rPr lang="en-US" altLang="zh-CN" sz="2000" dirty="0"/>
              <a:t>p</a:t>
            </a:r>
            <a:r>
              <a:rPr lang="zh-CN" altLang="en-US" sz="2000" dirty="0"/>
              <a:t>的回调函数。</a:t>
            </a:r>
          </a:p>
          <a:p>
            <a:endParaRPr lang="mr-IN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55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JS</a:t>
            </a:r>
            <a:r>
              <a:rPr lang="zh-CN" altLang="en-US" b="0" dirty="0" smtClean="0"/>
              <a:t>单线程与异步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JS</a:t>
            </a:r>
            <a:r>
              <a:rPr lang="zh-CN" altLang="en-US" sz="4000" dirty="0" smtClean="0"/>
              <a:t>单线程与异步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、单线程：</a:t>
            </a:r>
            <a:r>
              <a:rPr lang="zh-CN" altLang="en-US" sz="2000" dirty="0"/>
              <a:t>同一时间只有一个线程执行</a:t>
            </a:r>
            <a:r>
              <a:rPr lang="en-US" altLang="zh-CN" sz="2000" dirty="0" err="1"/>
              <a:t>js</a:t>
            </a:r>
            <a:r>
              <a:rPr lang="zh-CN" altLang="en-US" sz="2000" dirty="0"/>
              <a:t>代码</a:t>
            </a:r>
            <a:r>
              <a:rPr lang="zh-CN" altLang="en-US" sz="2000" dirty="0" smtClean="0"/>
              <a:t>，在</a:t>
            </a:r>
            <a:r>
              <a:rPr lang="zh-CN" altLang="en-US" sz="2000" dirty="0"/>
              <a:t>这个线程上一次只能执行</a:t>
            </a:r>
            <a:r>
              <a:rPr lang="zh-CN" altLang="en-US" sz="2000" dirty="0" smtClean="0"/>
              <a:t>一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个</a:t>
            </a:r>
            <a:r>
              <a:rPr lang="zh-CN" altLang="en-US" sz="2000" dirty="0"/>
              <a:t>任务。只有执行完前一个任务，才会执行下一个任务。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、同步与异步：简单讲，同步</a:t>
            </a:r>
            <a:r>
              <a:rPr lang="zh-CN" altLang="en-US" sz="2000" dirty="0"/>
              <a:t>就</a:t>
            </a:r>
            <a:r>
              <a:rPr lang="zh-CN" altLang="en-US" sz="2000" dirty="0" smtClean="0"/>
              <a:t>是代码</a:t>
            </a:r>
            <a:r>
              <a:rPr lang="zh-CN" altLang="en-US" sz="2000" dirty="0"/>
              <a:t>按顺序依次执行，同一时间只能做一</a:t>
            </a:r>
            <a:r>
              <a:rPr lang="zh-CN" altLang="en-US" sz="2000" dirty="0" smtClean="0"/>
              <a:t>件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事</a:t>
            </a:r>
            <a:r>
              <a:rPr lang="zh-CN" altLang="en-US" sz="2000" dirty="0"/>
              <a:t>，会阻塞后面的</a:t>
            </a:r>
            <a:r>
              <a:rPr lang="zh-CN" altLang="en-US" sz="2000" dirty="0" smtClean="0"/>
              <a:t>代码。异步</a:t>
            </a:r>
            <a:r>
              <a:rPr lang="zh-CN" altLang="en-US" sz="2000" dirty="0"/>
              <a:t>就是同一时间可以做多个事情。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953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怎样用</a:t>
            </a:r>
            <a:r>
              <a:rPr lang="en-US" altLang="zh-CN" sz="4000" dirty="0" err="1"/>
              <a:t>forEach</a:t>
            </a:r>
            <a:r>
              <a:rPr lang="en-US" altLang="zh-CN" sz="4000" dirty="0"/>
              <a:t>()</a:t>
            </a:r>
            <a:r>
              <a:rPr lang="zh-CN" altLang="en-US" sz="4000" dirty="0" smtClean="0"/>
              <a:t>处理</a:t>
            </a:r>
            <a:r>
              <a:rPr lang="en-US" altLang="zh-CN" sz="4000" dirty="0" smtClean="0"/>
              <a:t>promise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257" y="2717002"/>
            <a:ext cx="4775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2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/>
              <a:t>Promise.race</a:t>
            </a:r>
            <a:r>
              <a:rPr lang="en-US" altLang="zh-CN" sz="4000" dirty="0" smtClean="0"/>
              <a:t>()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cs-CZ" sz="2000" dirty="0" smtClean="0"/>
              <a:t>与</a:t>
            </a:r>
            <a:r>
              <a:rPr lang="cs-CZ" altLang="zh-CN" sz="2000" dirty="0"/>
              <a:t> </a:t>
            </a:r>
            <a:r>
              <a:rPr lang="cs-CZ" altLang="zh-CN" sz="2000" dirty="0" err="1"/>
              <a:t>Promise.all</a:t>
            </a:r>
            <a:r>
              <a:rPr lang="cs-CZ" altLang="zh-CN" sz="2000" dirty="0"/>
              <a:t>() </a:t>
            </a:r>
            <a:r>
              <a:rPr lang="zh-CN" altLang="cs-CZ" sz="2000" dirty="0"/>
              <a:t>类似，都是将多个</a:t>
            </a:r>
            <a:r>
              <a:rPr lang="cs-CZ" altLang="zh-CN" sz="2000" dirty="0"/>
              <a:t> </a:t>
            </a:r>
            <a:r>
              <a:rPr lang="cs-CZ" altLang="zh-CN" sz="2000" dirty="0" err="1"/>
              <a:t>Promise</a:t>
            </a:r>
            <a:r>
              <a:rPr lang="cs-CZ" altLang="zh-CN" sz="2000" dirty="0"/>
              <a:t> </a:t>
            </a:r>
            <a:r>
              <a:rPr lang="zh-CN" altLang="cs-CZ" sz="2000" dirty="0"/>
              <a:t>实例包装成一个</a:t>
            </a:r>
            <a:r>
              <a:rPr lang="cs-CZ" altLang="zh-CN" sz="2000" dirty="0"/>
              <a:t> </a:t>
            </a:r>
            <a:r>
              <a:rPr lang="cs-CZ" altLang="zh-CN" sz="2000" dirty="0" err="1"/>
              <a:t>Promise</a:t>
            </a:r>
            <a:r>
              <a:rPr lang="cs-CZ" altLang="zh-CN" sz="2000" dirty="0"/>
              <a:t> </a:t>
            </a:r>
            <a:r>
              <a:rPr lang="zh-CN" altLang="cs-CZ" sz="2000" dirty="0"/>
              <a:t>实例</a:t>
            </a:r>
            <a:r>
              <a:rPr lang="zh-CN" altLang="cs-CZ" sz="2000" dirty="0" smtClean="0"/>
              <a:t>。</a:t>
            </a:r>
            <a:endParaRPr lang="en-US" altLang="zh-CN" sz="2000" dirty="0" smtClean="0"/>
          </a:p>
          <a:p>
            <a:endParaRPr lang="zh-CN" altLang="cs-CZ" sz="2000" dirty="0"/>
          </a:p>
          <a:p>
            <a:r>
              <a:rPr lang="cs-CZ" altLang="zh-CN" sz="2000" dirty="0"/>
              <a:t>var p = </a:t>
            </a:r>
            <a:r>
              <a:rPr lang="cs-CZ" altLang="zh-CN" sz="2000" dirty="0" err="1"/>
              <a:t>Promise.race</a:t>
            </a:r>
            <a:r>
              <a:rPr lang="cs-CZ" altLang="zh-CN" sz="2000" dirty="0"/>
              <a:t>([p1, p2, p3]);</a:t>
            </a:r>
          </a:p>
          <a:p>
            <a:r>
              <a:rPr lang="cs-CZ" altLang="zh-CN" sz="2000" dirty="0"/>
              <a:t>    </a:t>
            </a:r>
            <a:r>
              <a:rPr lang="zh-CN" altLang="en-US" sz="2000" dirty="0" smtClean="0"/>
              <a:t>  </a:t>
            </a:r>
            <a:r>
              <a:rPr lang="cs-CZ" altLang="zh-CN" sz="2000" dirty="0" err="1" smtClean="0"/>
              <a:t>p.then</a:t>
            </a:r>
            <a:r>
              <a:rPr lang="cs-CZ" altLang="zh-CN" sz="2000" dirty="0"/>
              <a:t>().</a:t>
            </a:r>
            <a:r>
              <a:rPr lang="cs-CZ" altLang="zh-CN" sz="2000" dirty="0" err="1"/>
              <a:t>catch</a:t>
            </a:r>
            <a:r>
              <a:rPr lang="cs-CZ" altLang="zh-CN" sz="2000" dirty="0"/>
              <a:t>();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0201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 smtClean="0"/>
              <a:t>Promise.race</a:t>
            </a:r>
            <a:r>
              <a:rPr lang="en-US" altLang="zh-CN" sz="4000" dirty="0" smtClean="0"/>
              <a:t>()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3058804"/>
            <a:ext cx="7442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不显式</a:t>
            </a:r>
            <a:r>
              <a:rPr lang="en-US" altLang="zh-CN" sz="4000" dirty="0"/>
              <a:t>return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4" y="3525981"/>
            <a:ext cx="5092700" cy="213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903" y="3525981"/>
            <a:ext cx="4385733" cy="2133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83930" y="2887732"/>
            <a:ext cx="899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</a:t>
            </a:r>
            <a:r>
              <a:rPr lang="en-US" altLang="zh-CN" sz="2000" dirty="0" smtClean="0"/>
              <a:t>.return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个</a:t>
            </a:r>
            <a:r>
              <a:rPr lang="en-US" altLang="zh-CN" sz="2000" dirty="0" smtClean="0"/>
              <a:t>promise</a:t>
            </a:r>
            <a:r>
              <a:rPr lang="zh-CN" altLang="en-US" sz="2000" dirty="0" smtClean="0"/>
              <a:t> 对象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7849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不显式</a:t>
            </a:r>
            <a:r>
              <a:rPr lang="en-US" altLang="zh-CN" sz="4000" dirty="0"/>
              <a:t>return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983930" y="2887732"/>
            <a:ext cx="899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2.return</a:t>
            </a:r>
            <a:r>
              <a:rPr lang="zh-CN" altLang="en-US" sz="2000" dirty="0"/>
              <a:t>一个同步的值或者是</a:t>
            </a:r>
            <a:r>
              <a:rPr lang="en-US" altLang="zh-CN" sz="2000" dirty="0" smtClean="0"/>
              <a:t>undefined</a:t>
            </a:r>
          </a:p>
          <a:p>
            <a:r>
              <a:rPr lang="zh-CN" altLang="en-US" sz="2000" dirty="0"/>
              <a:t>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438256"/>
            <a:ext cx="3771900" cy="1562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6434" y="5557652"/>
            <a:ext cx="3172434" cy="77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/>
              <a:t>3.</a:t>
            </a:r>
            <a:r>
              <a:rPr lang="zh-CN" altLang="en-US" sz="2000" dirty="0"/>
              <a:t>同步的</a:t>
            </a:r>
            <a:r>
              <a:rPr lang="en-US" altLang="zh-CN" sz="2000" dirty="0"/>
              <a:t>throw</a:t>
            </a:r>
            <a:r>
              <a:rPr lang="zh-CN" altLang="en-US" sz="2000" dirty="0"/>
              <a:t>一个错误</a:t>
            </a:r>
          </a:p>
          <a:p>
            <a:pPr>
              <a:lnSpc>
                <a:spcPct val="130000"/>
              </a:lnSpc>
            </a:pPr>
            <a:endParaRPr kumimoji="1" lang="zh-CN" altLang="en-US" sz="1400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3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Promise</a:t>
            </a:r>
            <a:r>
              <a:rPr lang="zh-CN" altLang="en-US" b="0" dirty="0"/>
              <a:t> 反模式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7530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mr-IN" sz="4000" dirty="0"/>
              <a:t>值穿透</a:t>
            </a:r>
            <a:endParaRPr lang="mr-IN" altLang="zh-CN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491371"/>
            <a:ext cx="38227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2240643"/>
            <a:ext cx="4000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39" y="3054845"/>
            <a:ext cx="9588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343" y="1068779"/>
            <a:ext cx="3098528" cy="56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557" y="1437987"/>
            <a:ext cx="4064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浏览器多线程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、常驻线程：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JS</a:t>
            </a:r>
            <a:r>
              <a:rPr lang="zh-CN" altLang="en-US" sz="2000" dirty="0" smtClean="0"/>
              <a:t>引擎</a:t>
            </a:r>
            <a:r>
              <a:rPr lang="zh-CN" altLang="en-US" sz="2000" dirty="0"/>
              <a:t>线程，</a:t>
            </a:r>
            <a:r>
              <a:rPr lang="en-US" altLang="zh-CN" sz="2000" dirty="0"/>
              <a:t>GUI</a:t>
            </a:r>
            <a:r>
              <a:rPr lang="zh-CN" altLang="en-US" sz="2000" dirty="0"/>
              <a:t>渲染线程，浏览器事件触发线程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endParaRPr lang="zh-CN" altLang="en-US" sz="2000" dirty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、其他线程：</a:t>
            </a:r>
            <a:r>
              <a:rPr lang="en-US" altLang="zh-CN" sz="2000" dirty="0" smtClean="0"/>
              <a:t>HTTP</a:t>
            </a:r>
            <a:r>
              <a:rPr lang="zh-CN" altLang="en-US" sz="2000" dirty="0" smtClean="0"/>
              <a:t> 请求线程 定时器线程等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64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1129704" y="2462974"/>
            <a:ext cx="9965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浏览器环境下，先执行</a:t>
            </a:r>
            <a:r>
              <a:rPr lang="zh-CN" altLang="en-US" sz="2000" b="1" i="1" u="sng" dirty="0"/>
              <a:t>宏任务队</a:t>
            </a:r>
            <a:r>
              <a:rPr lang="zh-CN" altLang="en-US" sz="2000" b="1" i="1" u="sng" dirty="0" smtClean="0"/>
              <a:t>列 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一</a:t>
            </a:r>
            <a:r>
              <a:rPr lang="zh-CN" altLang="en-US" sz="2000" dirty="0" smtClean="0"/>
              <a:t>个</a:t>
            </a:r>
            <a:r>
              <a:rPr lang="zh-CN" altLang="en-US" sz="2000" b="1" i="1" u="sng" dirty="0" smtClean="0"/>
              <a:t>优先级最高 </a:t>
            </a:r>
            <a:r>
              <a:rPr lang="zh-CN" altLang="en-US" sz="2000" dirty="0" smtClean="0"/>
              <a:t>的队列中的一</a:t>
            </a:r>
            <a:r>
              <a:rPr lang="zh-CN" altLang="en-US" sz="2000" dirty="0"/>
              <a:t>个任务，然后再执行全部的</a:t>
            </a:r>
            <a:r>
              <a:rPr lang="zh-CN" altLang="en-US" sz="2000" dirty="0" smtClean="0"/>
              <a:t>微任务。</a:t>
            </a:r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node</a:t>
            </a:r>
            <a:r>
              <a:rPr lang="zh-CN" altLang="en-US" sz="2000" dirty="0" smtClean="0"/>
              <a:t> 环境下，不确定。和自己的实现机制有关。</a:t>
            </a:r>
            <a:endParaRPr lang="mr-I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7633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/>
              <a:t>宏任务与微任务</a:t>
            </a:r>
            <a:endParaRPr lang="zh-CN" altLang="en-US" b="0" dirty="0"/>
          </a:p>
        </p:txBody>
      </p:sp>
      <p:sp>
        <p:nvSpPr>
          <p:cNvPr id="7" name="文本框 6"/>
          <p:cNvSpPr txBox="1"/>
          <p:nvPr/>
        </p:nvSpPr>
        <p:spPr>
          <a:xfrm>
            <a:off x="4795909" y="2812004"/>
            <a:ext cx="17948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000" dirty="0"/>
              <a:t> </a:t>
            </a:r>
            <a:r>
              <a:rPr lang="zh-CN" altLang="en-US" sz="4000" dirty="0" smtClean="0"/>
              <a:t> </a:t>
            </a:r>
            <a:r>
              <a:rPr lang="mr-IN" altLang="zh-CN" sz="4800" dirty="0" smtClean="0"/>
              <a:t>Q&amp;A</a:t>
            </a:r>
            <a:endParaRPr lang="en-US" altLang="zh-CN" sz="4800" dirty="0" smtClean="0"/>
          </a:p>
          <a:p>
            <a:pPr fontAlgn="base"/>
            <a:endParaRPr lang="mr-IN" altLang="zh-CN" sz="4000" dirty="0"/>
          </a:p>
          <a:p>
            <a:pPr fontAlgn="base"/>
            <a:r>
              <a:rPr lang="zh-CN" altLang="en-US" sz="2800" dirty="0" smtClean="0"/>
              <a:t>   </a:t>
            </a:r>
            <a:r>
              <a:rPr lang="mr-IN" altLang="zh-CN" sz="2800" dirty="0" smtClean="0"/>
              <a:t>-</a:t>
            </a:r>
            <a:r>
              <a:rPr lang="zh-CN" altLang="en-US" sz="2800" dirty="0" smtClean="0"/>
              <a:t> </a:t>
            </a:r>
            <a:r>
              <a:rPr lang="mr-IN" altLang="zh-CN" sz="2800" dirty="0" smtClean="0"/>
              <a:t>EOF </a:t>
            </a:r>
            <a:r>
              <a:rPr lang="mr-IN" altLang="zh-CN" sz="2800" dirty="0"/>
              <a:t>-</a:t>
            </a:r>
          </a:p>
          <a:p>
            <a:pPr fontAlgn="base"/>
            <a:r>
              <a:rPr lang="mr-IN" altLang="zh-CN" sz="2000" dirty="0"/>
              <a:t/>
            </a:r>
            <a:br>
              <a:rPr lang="mr-IN" altLang="zh-CN" sz="2000" dirty="0"/>
            </a:br>
            <a:endParaRPr lang="mr-I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0559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JS</a:t>
            </a:r>
            <a:r>
              <a:rPr lang="zh-CN" altLang="en-US" sz="4000" dirty="0" smtClean="0"/>
              <a:t>任务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、同步任务：在</a:t>
            </a:r>
            <a:r>
              <a:rPr lang="zh-CN" altLang="en-US" sz="2000" dirty="0"/>
              <a:t>主线程上排队执行的任务，只有前一个任务执行完毕，才</a:t>
            </a:r>
            <a:r>
              <a:rPr lang="zh-CN" altLang="en-US" sz="2000" dirty="0" smtClean="0"/>
              <a:t>能执</a:t>
            </a:r>
            <a:r>
              <a:rPr lang="en-US" altLang="zh-CN" sz="2000" dirty="0"/>
              <a:t>	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        行后</a:t>
            </a:r>
            <a:r>
              <a:rPr lang="zh-CN" altLang="en-US" sz="2000" dirty="0"/>
              <a:t>一个任务；</a:t>
            </a:r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、异步任务：不</a:t>
            </a:r>
            <a:r>
              <a:rPr lang="zh-CN" altLang="en-US" sz="2000" dirty="0"/>
              <a:t>进入主</a:t>
            </a:r>
            <a:r>
              <a:rPr lang="zh-CN" altLang="en-US" sz="2000" dirty="0" smtClean="0"/>
              <a:t>线程，而进入</a:t>
            </a:r>
            <a:r>
              <a:rPr lang="en-US" altLang="zh-CN" sz="2000" dirty="0" smtClean="0"/>
              <a:t>“</a:t>
            </a:r>
            <a:r>
              <a:rPr lang="zh-CN" altLang="en-US" sz="2000" dirty="0" smtClean="0"/>
              <a:t>任务队列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（</a:t>
            </a:r>
            <a:r>
              <a:rPr lang="en-US" altLang="zh-CN" sz="2000" dirty="0"/>
              <a:t>task</a:t>
            </a:r>
            <a:r>
              <a:rPr lang="zh-CN" altLang="en-US" sz="2000" dirty="0"/>
              <a:t> </a:t>
            </a:r>
            <a:r>
              <a:rPr lang="en-US" altLang="zh-CN" sz="2000" dirty="0"/>
              <a:t>queue</a:t>
            </a:r>
            <a:r>
              <a:rPr lang="zh-CN" altLang="en-US" sz="2000" dirty="0"/>
              <a:t>）的任务，</a:t>
            </a:r>
            <a:r>
              <a:rPr lang="zh-CN" altLang="en-US" sz="2000" dirty="0" smtClean="0"/>
              <a:t>只有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           主线程</a:t>
            </a:r>
            <a:r>
              <a:rPr lang="zh-CN" altLang="en-US" sz="2000" dirty="0"/>
              <a:t>执行完了，才会执行任务队列里的任务。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25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590" y="836600"/>
            <a:ext cx="12192000" cy="563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任务队列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任务队</a:t>
            </a:r>
            <a:r>
              <a:rPr lang="zh-CN" altLang="en-US" sz="2000" dirty="0" smtClean="0"/>
              <a:t>列：</a:t>
            </a:r>
            <a:r>
              <a:rPr lang="zh-CN" altLang="en-US" sz="2000" dirty="0"/>
              <a:t>是一个事件的队列（也可以理解成消息的队列），是一个先进先出的数据结构</a:t>
            </a:r>
            <a:r>
              <a:rPr lang="zh-CN" altLang="en-US" sz="2000" dirty="0" smtClean="0"/>
              <a:t>，异步</a:t>
            </a:r>
            <a:r>
              <a:rPr lang="zh-CN" altLang="en-US" sz="2000" dirty="0"/>
              <a:t>操作完成的时候就会在任务队列中添加一个事件。排在前面的事件，优先被主线程读取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65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795824"/>
            <a:ext cx="4006850" cy="2607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1871" y="3682191"/>
            <a:ext cx="157941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dirty="0" smtClean="0">
                <a:latin typeface="Arial" panose="020B0604020202020204" pitchFamily="34" charset="0"/>
                <a:ea typeface="微软雅黑" panose="020B0503020204020204" charset="-122"/>
                <a:hlinkClick r:id="rId4"/>
              </a:rPr>
              <a:t>调用过程</a:t>
            </a:r>
            <a:endParaRPr kumimoji="1" lang="zh-CN" altLang="en-US" dirty="0" smtClean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浏览器运行机制</a:t>
            </a:r>
            <a:endParaRPr lang="zh-CN" altLang="en-US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、所有</a:t>
            </a:r>
            <a:r>
              <a:rPr lang="zh-CN" altLang="en-US" sz="2000" dirty="0"/>
              <a:t>同步任务都在主线程上执行，形成一个执行栈，栈中的代码会调用</a:t>
            </a:r>
            <a:r>
              <a:rPr lang="zh-CN" altLang="en-US" sz="2000" dirty="0" smtClean="0"/>
              <a:t>各种</a:t>
            </a:r>
            <a:r>
              <a:rPr lang="en-US" altLang="zh-CN" sz="2000" dirty="0"/>
              <a:t>	</a:t>
            </a:r>
            <a:r>
              <a:rPr lang="zh-CN" altLang="en-US" sz="2000" dirty="0" smtClean="0"/>
              <a:t>外部</a:t>
            </a:r>
            <a:r>
              <a:rPr lang="en-US" altLang="zh-CN" sz="2000" dirty="0"/>
              <a:t>API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、主线程</a:t>
            </a:r>
            <a:r>
              <a:rPr lang="zh-CN" altLang="en-US" sz="2000" dirty="0"/>
              <a:t>之外，还存在一个</a:t>
            </a:r>
            <a:r>
              <a:rPr lang="en-US" altLang="zh-CN" sz="2000" dirty="0"/>
              <a:t>"</a:t>
            </a:r>
            <a:r>
              <a:rPr lang="zh-CN" altLang="en-US" sz="2000" dirty="0"/>
              <a:t>任务队列</a:t>
            </a:r>
            <a:r>
              <a:rPr lang="en-US" altLang="zh-CN" sz="2000" dirty="0"/>
              <a:t>"</a:t>
            </a:r>
            <a:r>
              <a:rPr lang="zh-CN" altLang="en-US" sz="2000" dirty="0"/>
              <a:t>。只要异步任务有了运行结果，就在</a:t>
            </a:r>
            <a:r>
              <a:rPr lang="en-US" altLang="zh-CN" sz="2000" dirty="0"/>
              <a:t>"</a:t>
            </a:r>
            <a:r>
              <a:rPr lang="zh-CN" altLang="en-US" sz="2000" dirty="0" smtClean="0"/>
              <a:t>任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务队</a:t>
            </a:r>
            <a:r>
              <a:rPr lang="zh-CN" altLang="en-US" sz="2000" dirty="0"/>
              <a:t>列</a:t>
            </a:r>
            <a:r>
              <a:rPr lang="en-US" altLang="zh-CN" sz="2000" dirty="0"/>
              <a:t>"</a:t>
            </a:r>
            <a:r>
              <a:rPr lang="zh-CN" altLang="en-US" sz="2000" dirty="0"/>
              <a:t>之中放置一个事件。</a:t>
            </a:r>
          </a:p>
          <a:p>
            <a:r>
              <a:rPr lang="en-US" altLang="zh-CN" sz="2000" dirty="0" smtClean="0"/>
              <a:t>3</a:t>
            </a:r>
            <a:r>
              <a:rPr lang="zh-CN" altLang="en-US" sz="2000" dirty="0" smtClean="0"/>
              <a:t>、一旦</a:t>
            </a:r>
            <a:r>
              <a:rPr lang="en-US" altLang="zh-CN" sz="2000" dirty="0"/>
              <a:t>"</a:t>
            </a:r>
            <a:r>
              <a:rPr lang="zh-CN" altLang="en-US" sz="2000" dirty="0"/>
              <a:t>执行栈</a:t>
            </a:r>
            <a:r>
              <a:rPr lang="en-US" altLang="zh-CN" sz="2000" dirty="0"/>
              <a:t>"</a:t>
            </a:r>
            <a:r>
              <a:rPr lang="zh-CN" altLang="en-US" sz="2000" dirty="0"/>
              <a:t>中的所有同步任务执行完毕，系统就会读取</a:t>
            </a:r>
            <a:r>
              <a:rPr lang="en-US" altLang="zh-CN" sz="2000" dirty="0"/>
              <a:t>"</a:t>
            </a:r>
            <a:r>
              <a:rPr lang="zh-CN" altLang="en-US" sz="2000" dirty="0"/>
              <a:t>任务队列</a:t>
            </a:r>
            <a:r>
              <a:rPr lang="en-US" altLang="zh-CN" sz="2000" dirty="0"/>
              <a:t>"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依次</a:t>
            </a:r>
            <a:r>
              <a:rPr lang="en-US" altLang="zh-CN" sz="2000" dirty="0" smtClean="0"/>
              <a:t>	</a:t>
            </a:r>
            <a:r>
              <a:rPr lang="zh-CN" altLang="en-US" sz="2000" dirty="0" smtClean="0"/>
              <a:t>执行</a:t>
            </a:r>
            <a:r>
              <a:rPr lang="zh-CN" altLang="en-US" sz="2000" dirty="0"/>
              <a:t>那些事件对应的回调函数。</a:t>
            </a:r>
          </a:p>
          <a:p>
            <a:r>
              <a:rPr lang="en-US" altLang="zh-CN" sz="2000" dirty="0" smtClean="0"/>
              <a:t>4</a:t>
            </a:r>
            <a:r>
              <a:rPr lang="zh-CN" altLang="en-US" sz="2000" dirty="0" smtClean="0"/>
              <a:t>、主线程</a:t>
            </a:r>
            <a:r>
              <a:rPr lang="zh-CN" altLang="en-US" sz="2000" dirty="0"/>
              <a:t>不断重复上面的第三步。</a:t>
            </a:r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主线程从</a:t>
            </a:r>
            <a:r>
              <a:rPr lang="en-US" altLang="zh-CN" sz="2000" dirty="0"/>
              <a:t>"</a:t>
            </a:r>
            <a:r>
              <a:rPr lang="zh-CN" altLang="en-US" sz="2000" dirty="0"/>
              <a:t>任务队列</a:t>
            </a:r>
            <a:r>
              <a:rPr lang="en-US" altLang="zh-CN" sz="2000" dirty="0"/>
              <a:t>"</a:t>
            </a:r>
            <a:r>
              <a:rPr lang="zh-CN" altLang="en-US" sz="2000" dirty="0"/>
              <a:t>中读取事件，这个过程是循环不断的，所以整个的这种运行机制又称为</a:t>
            </a:r>
            <a:r>
              <a:rPr lang="en-US" altLang="zh-CN" sz="2000" dirty="0"/>
              <a:t>Event</a:t>
            </a:r>
            <a:r>
              <a:rPr lang="zh-CN" altLang="en-US" sz="2000" dirty="0"/>
              <a:t> </a:t>
            </a:r>
            <a:r>
              <a:rPr lang="en-US" altLang="zh-CN" sz="2000" dirty="0"/>
              <a:t>Loop</a:t>
            </a:r>
            <a:r>
              <a:rPr lang="zh-CN" altLang="en-US" sz="2000" dirty="0"/>
              <a:t>（事件循环）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JS</a:t>
            </a:r>
            <a:r>
              <a:rPr lang="zh-CN" altLang="en-US" b="0" dirty="0"/>
              <a:t>单线程与异步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26434" y="1783485"/>
            <a:ext cx="5897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常用的异步编程方法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26434" y="3084313"/>
            <a:ext cx="899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zh-CN" sz="2000" dirty="0"/>
              <a:t>1</a:t>
            </a:r>
            <a:r>
              <a:rPr lang="zh-CN" altLang="pl-PL" sz="2000" dirty="0"/>
              <a:t>、回调</a:t>
            </a:r>
            <a:r>
              <a:rPr lang="zh-CN" altLang="pl-PL" sz="2000" dirty="0" smtClean="0"/>
              <a:t>函数</a:t>
            </a:r>
            <a:endParaRPr lang="pl-PL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685969"/>
            <a:ext cx="3924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277*i*0"/>
  <p:tag name="KSO_WM_TEMPLATE_CATEGORY" val="custom"/>
  <p:tag name="KSO_WM_TEMPLATE_INDEX" val="1601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KSO_WM_TEMPLATE_CATEGORY" val="custom"/>
  <p:tag name="KSO_WM_TEMPLATE_INDEX" val="160104"/>
  <p:tag name="KSO_WM_TAG_VERSION" val="1.0"/>
  <p:tag name="KSO_WM_SLIDE_ID" val="custom160104_29"/>
  <p:tag name="KSO_WM_SLIDE_INDEX" val="29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4"/>
  <p:tag name="KSO_WM_UNIT_TYPE" val="a"/>
  <p:tag name="KSO_WM_UNIT_INDEX" val="1"/>
  <p:tag name="KSO_WM_UNIT_ID" val="custom160104_30*a*1"/>
  <p:tag name="KSO_WM_UNIT_CLEAR" val="1"/>
  <p:tag name="KSO_WM_UNIT_LAYERLEVEL" val="1"/>
  <p:tag name="KSO_WM_UNIT_VALUE" val="16"/>
  <p:tag name="KSO_WM_UNIT_ISCONTENTSTITLE" val="0"/>
  <p:tag name="KSO_WM_UNIT_HIGHLIGHT" val="0"/>
  <p:tag name="KSO_WM_UNIT_COMPATIBLE" val="0"/>
  <p:tag name="KSO_WM_UNIT_PRESET_TEXT" val="感谢您的关注！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04"/>
  <p:tag name="KSO_WM_UNIT_TYPE" val="b"/>
  <p:tag name="KSO_WM_UNIT_INDEX" val="1"/>
  <p:tag name="KSO_WM_UNIT_ID" val="custom160104_30*b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" val="Thank you for your attention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ectangle 1"/>
  <p:tag name="KSO_WM_TAG_VERSION" val="1.0"/>
  <p:tag name="KSO_WM_BEAUTIFY_FLAG" val="#wm#"/>
  <p:tag name="KSO_WM_UNIT_TYPE" val="i"/>
  <p:tag name="KSO_WM_UNIT_ID" val="277*i*9"/>
  <p:tag name="KSO_WM_TEMPLATE_CATEGORY" val="custom"/>
  <p:tag name="KSO_WM_TEMPLATE_INDEX" val="1601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Freeform 2"/>
  <p:tag name="KSO_WM_TAG_VERSION" val="1.0"/>
  <p:tag name="KSO_WM_BEAUTIFY_FLAG" val="#wm#"/>
  <p:tag name="KSO_WM_UNIT_TYPE" val="i"/>
  <p:tag name="KSO_WM_UNIT_ID" val="277*i*10"/>
  <p:tag name="KSO_WM_TEMPLATE_CATEGORY" val="custom"/>
  <p:tag name="KSO_WM_TEMPLATE_INDEX" val="16010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ectangle 3"/>
  <p:tag name="KSO_WM_TAG_VERSION" val="1.0"/>
  <p:tag name="KSO_WM_BEAUTIFY_FLAG" val="#wm#"/>
  <p:tag name="KSO_WM_UNIT_TYPE" val="i"/>
  <p:tag name="KSO_WM_UNIT_ID" val="277*i*11"/>
  <p:tag name="KSO_WM_TEMPLATE_CATEGORY" val="custom"/>
  <p:tag name="KSO_WM_TEMPLATE_INDEX" val="16010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ectangle 6"/>
  <p:tag name="KSO_WM_TAG_VERSION" val="1.0"/>
  <p:tag name="KSO_WM_BEAUTIFY_FLAG" val="#wm#"/>
  <p:tag name="KSO_WM_UNIT_TYPE" val="i"/>
  <p:tag name="KSO_WM_UNIT_ID" val="277*i*12"/>
  <p:tag name="KSO_WM_TEMPLATE_CATEGORY" val="custom"/>
  <p:tag name="KSO_WM_TEMPLATE_INDEX" val="16010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ectangle 7"/>
  <p:tag name="KSO_WM_TAG_VERSION" val="1.0"/>
  <p:tag name="KSO_WM_BEAUTIFY_FLAG" val="#wm#"/>
  <p:tag name="KSO_WM_UNIT_TYPE" val="i"/>
  <p:tag name="KSO_WM_UNIT_ID" val="277*i*13"/>
  <p:tag name="KSO_WM_TEMPLATE_CATEGORY" val="custom"/>
  <p:tag name="KSO_WM_TEMPLATE_INDEX" val="16010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ight Triangle 5"/>
  <p:tag name="KSO_WM_TAG_VERSION" val="1.0"/>
  <p:tag name="KSO_WM_BEAUTIFY_FLAG" val="#wm#"/>
  <p:tag name="KSO_WM_UNIT_TYPE" val="i"/>
  <p:tag name="KSO_WM_UNIT_ID" val="277*i*14"/>
  <p:tag name="KSO_WM_TEMPLATE_CATEGORY" val="custom"/>
  <p:tag name="KSO_WM_TEMPLATE_INDEX" val="1601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ight Triangle 9"/>
  <p:tag name="KSO_WM_TAG_VERSION" val="1.0"/>
  <p:tag name="KSO_WM_BEAUTIFY_FLAG" val="#wm#"/>
  <p:tag name="KSO_WM_UNIT_TYPE" val="i"/>
  <p:tag name="KSO_WM_UNIT_ID" val="277*i*15"/>
  <p:tag name="KSO_WM_TEMPLATE_CATEGORY" val="custom"/>
  <p:tag name="KSO_WM_TEMPLATE_INDEX" val="1601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3144225"/>
  <p:tag name="MH_LIBRARY" val="GRAPHIC"/>
  <p:tag name="MH_ORDER" val="Rectangle 10"/>
  <p:tag name="KSO_WM_TAG_VERSION" val="1.0"/>
  <p:tag name="KSO_WM_BEAUTIFY_FLAG" val="#wm#"/>
  <p:tag name="KSO_WM_UNIT_TYPE" val="i"/>
  <p:tag name="KSO_WM_UNIT_ID" val="277*i*16"/>
  <p:tag name="KSO_WM_TEMPLATE_CATEGORY" val="custom"/>
  <p:tag name="KSO_WM_TEMPLATE_INDEX" val="160104"/>
</p:tagLst>
</file>

<file path=ppt/theme/theme1.xml><?xml version="1.0" encoding="utf-8"?>
<a:theme xmlns:a="http://schemas.openxmlformats.org/drawingml/2006/main" name="A000120140530A99PPBG">
  <a:themeElements>
    <a:clrScheme name="自定义 19">
      <a:dk1>
        <a:srgbClr val="5F5F5F"/>
      </a:dk1>
      <a:lt1>
        <a:srgbClr val="FFFFFF"/>
      </a:lt1>
      <a:dk2>
        <a:srgbClr val="FFFFFF"/>
      </a:dk2>
      <a:lt2>
        <a:srgbClr val="5F5F5F"/>
      </a:lt2>
      <a:accent1>
        <a:srgbClr val="D06240"/>
      </a:accent1>
      <a:accent2>
        <a:srgbClr val="1C254D"/>
      </a:accent2>
      <a:accent3>
        <a:srgbClr val="FFC000"/>
      </a:accent3>
      <a:accent4>
        <a:srgbClr val="A0A821"/>
      </a:accent4>
      <a:accent5>
        <a:srgbClr val="4985AD"/>
      </a:accent5>
      <a:accent6>
        <a:srgbClr val="232E5F"/>
      </a:accent6>
      <a:hlink>
        <a:srgbClr val="92D050"/>
      </a:hlink>
      <a:folHlink>
        <a:srgbClr val="8C832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6147</TotalTime>
  <Words>457</Words>
  <Application>Microsoft Macintosh PowerPoint</Application>
  <PresentationFormat>宽屏</PresentationFormat>
  <Paragraphs>135</Paragraphs>
  <Slides>31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Calibri</vt:lpstr>
      <vt:lpstr>Mangal</vt:lpstr>
      <vt:lpstr>Meiryo</vt:lpstr>
      <vt:lpstr>Microsoft YaHei</vt:lpstr>
      <vt:lpstr>Wingdings</vt:lpstr>
      <vt:lpstr>黑体</vt:lpstr>
      <vt:lpstr>宋体</vt:lpstr>
      <vt:lpstr>微软雅黑</vt:lpstr>
      <vt:lpstr>幼圆</vt:lpstr>
      <vt:lpstr>Arial</vt:lpstr>
      <vt:lpstr>A000120140530A99PPBG</vt:lpstr>
      <vt:lpstr>异步 与 promise</vt:lpstr>
      <vt:lpstr>JS单线程与异步</vt:lpstr>
      <vt:lpstr>JS单线程与异步</vt:lpstr>
      <vt:lpstr>JS单线程与异步</vt:lpstr>
      <vt:lpstr>JS单线程与异步</vt:lpstr>
      <vt:lpstr>JS单线程与异步</vt:lpstr>
      <vt:lpstr>JS单线程与异步</vt:lpstr>
      <vt:lpstr>JS单线程与异步</vt:lpstr>
      <vt:lpstr>JS单线程与异步</vt:lpstr>
      <vt:lpstr>JS单线程与异步</vt:lpstr>
      <vt:lpstr>Promise</vt:lpstr>
      <vt:lpstr>Promise</vt:lpstr>
      <vt:lpstr>Promise</vt:lpstr>
      <vt:lpstr>Promise</vt:lpstr>
      <vt:lpstr>Promise</vt:lpstr>
      <vt:lpstr>Promise</vt:lpstr>
      <vt:lpstr>Promise 反模式</vt:lpstr>
      <vt:lpstr>Promise 反模式</vt:lpstr>
      <vt:lpstr>Promise 反模式</vt:lpstr>
      <vt:lpstr>Promise 反模式</vt:lpstr>
      <vt:lpstr>Promise 反模式</vt:lpstr>
      <vt:lpstr>Promise 反模式</vt:lpstr>
      <vt:lpstr>Promise 反模式</vt:lpstr>
      <vt:lpstr>Promise 反模式</vt:lpstr>
      <vt:lpstr>Promise 反模式</vt:lpstr>
      <vt:lpstr>宏任务与微任务</vt:lpstr>
      <vt:lpstr>宏任务与微任务</vt:lpstr>
      <vt:lpstr>宏任务与微任务</vt:lpstr>
      <vt:lpstr>宏任务与微任务</vt:lpstr>
      <vt:lpstr>宏任务与微任务</vt:lpstr>
      <vt:lpstr>宏任务与微任务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</dc:title>
  <dc:creator>bianlifeng</dc:creator>
  <cp:lastModifiedBy>Microsoft Office 用户</cp:lastModifiedBy>
  <cp:revision>525</cp:revision>
  <dcterms:created xsi:type="dcterms:W3CDTF">2015-05-05T08:02:00Z</dcterms:created>
  <dcterms:modified xsi:type="dcterms:W3CDTF">2017-10-19T15:02:03Z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2052-10.1.0.6159</vt:lpwstr>
  </property>
</Properties>
</file>